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64" r:id="rId3"/>
    <p:sldId id="257" r:id="rId4"/>
    <p:sldId id="263" r:id="rId5"/>
    <p:sldId id="258" r:id="rId6"/>
    <p:sldId id="259" r:id="rId7"/>
    <p:sldId id="260" r:id="rId8"/>
    <p:sldId id="261" r:id="rId9"/>
    <p:sldId id="265" r:id="rId10"/>
    <p:sldId id="26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53"/>
    <p:restoredTop sz="70687"/>
  </p:normalViewPr>
  <p:slideViewPr>
    <p:cSldViewPr snapToGrid="0" snapToObjects="1">
      <p:cViewPr varScale="1">
        <p:scale>
          <a:sx n="89" d="100"/>
          <a:sy n="89" d="100"/>
        </p:scale>
        <p:origin x="51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tiff>
</file>

<file path=ppt/media/image10.png>
</file>

<file path=ppt/media/image2.tiff>
</file>

<file path=ppt/media/image3.png>
</file>

<file path=ppt/media/image4.tiff>
</file>

<file path=ppt/media/image5.pn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B977F1-F7E1-B140-AEE3-68D3C4739221}" type="datetimeFigureOut">
              <a:rPr lang="en-US" smtClean="0"/>
              <a:t>4/19/19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D50053-146A-1B41-99ED-1F360F191768}" type="slidenum">
              <a:rPr lang="en-US" smtClean="0"/>
              <a:t>‹#›</a:t>
            </a:fld>
            <a:endParaRPr lang="en-US"/>
          </a:p>
        </p:txBody>
      </p:sp>
    </p:spTree>
    <p:extLst>
      <p:ext uri="{BB962C8B-B14F-4D97-AF65-F5344CB8AC3E}">
        <p14:creationId xmlns:p14="http://schemas.microsoft.com/office/powerpoint/2010/main" val="4156684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www.planetnatural.com</a:t>
            </a:r>
            <a:r>
              <a:rPr lang="en-US" dirty="0"/>
              <a:t>/pest-problem-solver/houseplant-pests/fungus-gnat-control/</a:t>
            </a:r>
          </a:p>
          <a:p>
            <a:endParaRPr lang="en-US" dirty="0"/>
          </a:p>
          <a:p>
            <a:r>
              <a:rPr lang="en-US" dirty="0"/>
              <a:t>Larvae: ¼ inch in length, shiny black head, elongated body that Is wither white or transparent. Abundant in damp, rich soils, and feed on organic matter (e.g. grass, fungus, mulch, mold, plant roots, etc.). Full lifespan == 3-4 weeks, but larvae have a 2 week life span, chew on plant roots. </a:t>
            </a:r>
          </a:p>
        </p:txBody>
      </p:sp>
      <p:sp>
        <p:nvSpPr>
          <p:cNvPr id="4" name="Slide Number Placeholder 3"/>
          <p:cNvSpPr>
            <a:spLocks noGrp="1"/>
          </p:cNvSpPr>
          <p:nvPr>
            <p:ph type="sldNum" sz="quarter" idx="5"/>
          </p:nvPr>
        </p:nvSpPr>
        <p:spPr/>
        <p:txBody>
          <a:bodyPr/>
          <a:lstStyle/>
          <a:p>
            <a:fld id="{61D50053-146A-1B41-99ED-1F360F191768}" type="slidenum">
              <a:rPr lang="en-US" smtClean="0"/>
              <a:t>2</a:t>
            </a:fld>
            <a:endParaRPr lang="en-US"/>
          </a:p>
        </p:txBody>
      </p:sp>
    </p:spTree>
    <p:extLst>
      <p:ext uri="{BB962C8B-B14F-4D97-AF65-F5344CB8AC3E}">
        <p14:creationId xmlns:p14="http://schemas.microsoft.com/office/powerpoint/2010/main" val="26198157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Original video:</a:t>
            </a:r>
          </a:p>
          <a:p>
            <a:r>
              <a:rPr lang="en-US" dirty="0"/>
              <a:t>Large mass of fungus gnat larvae moving as a collective unit</a:t>
            </a:r>
          </a:p>
          <a:p>
            <a:r>
              <a:rPr lang="en-US" dirty="0"/>
              <a:t>With some split</a:t>
            </a:r>
          </a:p>
          <a:p>
            <a:endParaRPr lang="en-US" dirty="0"/>
          </a:p>
        </p:txBody>
      </p:sp>
      <p:sp>
        <p:nvSpPr>
          <p:cNvPr id="4" name="Slide Number Placeholder 3"/>
          <p:cNvSpPr>
            <a:spLocks noGrp="1"/>
          </p:cNvSpPr>
          <p:nvPr>
            <p:ph type="sldNum" sz="quarter" idx="5"/>
          </p:nvPr>
        </p:nvSpPr>
        <p:spPr/>
        <p:txBody>
          <a:bodyPr/>
          <a:lstStyle/>
          <a:p>
            <a:fld id="{61D50053-146A-1B41-99ED-1F360F191768}" type="slidenum">
              <a:rPr lang="en-US" smtClean="0"/>
              <a:t>3</a:t>
            </a:fld>
            <a:endParaRPr lang="en-US"/>
          </a:p>
        </p:txBody>
      </p:sp>
    </p:spTree>
    <p:extLst>
      <p:ext uri="{BB962C8B-B14F-4D97-AF65-F5344CB8AC3E}">
        <p14:creationId xmlns:p14="http://schemas.microsoft.com/office/powerpoint/2010/main" val="18569672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 videos (more clear)</a:t>
            </a:r>
          </a:p>
          <a:p>
            <a:r>
              <a:rPr lang="en-US" dirty="0"/>
              <a:t>Leap frog motion seems to be more of a function of weight than a conscious decision…</a:t>
            </a:r>
          </a:p>
          <a:p>
            <a:r>
              <a:rPr lang="en-US" dirty="0"/>
              <a:t>The split doesn’t really happen in these videos, (starts in the top and then comes back together)</a:t>
            </a:r>
          </a:p>
          <a:p>
            <a:endParaRPr lang="en-US" dirty="0"/>
          </a:p>
          <a:p>
            <a:r>
              <a:rPr lang="en-US" dirty="0"/>
              <a:t>Travel in packs to look more like a snake so that birds don’t attack/eat them</a:t>
            </a:r>
          </a:p>
          <a:p>
            <a:endParaRPr lang="en-US" dirty="0"/>
          </a:p>
          <a:p>
            <a:endParaRPr lang="en-US" dirty="0"/>
          </a:p>
        </p:txBody>
      </p:sp>
      <p:sp>
        <p:nvSpPr>
          <p:cNvPr id="4" name="Slide Number Placeholder 3"/>
          <p:cNvSpPr>
            <a:spLocks noGrp="1"/>
          </p:cNvSpPr>
          <p:nvPr>
            <p:ph type="sldNum" sz="quarter" idx="5"/>
          </p:nvPr>
        </p:nvSpPr>
        <p:spPr/>
        <p:txBody>
          <a:bodyPr/>
          <a:lstStyle/>
          <a:p>
            <a:fld id="{61D50053-146A-1B41-99ED-1F360F191768}" type="slidenum">
              <a:rPr lang="en-US" smtClean="0"/>
              <a:t>4</a:t>
            </a:fld>
            <a:endParaRPr lang="en-US"/>
          </a:p>
        </p:txBody>
      </p:sp>
    </p:spTree>
    <p:extLst>
      <p:ext uri="{BB962C8B-B14F-4D97-AF65-F5344CB8AC3E}">
        <p14:creationId xmlns:p14="http://schemas.microsoft.com/office/powerpoint/2010/main" val="5538017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BB56D-53A7-2A4D-B150-DBBD86A9605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8D9B533-FD06-204E-89D2-60488D7EC98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76E1264-AAA7-E145-BF83-031D503F60A5}"/>
              </a:ext>
            </a:extLst>
          </p:cNvPr>
          <p:cNvSpPr>
            <a:spLocks noGrp="1"/>
          </p:cNvSpPr>
          <p:nvPr>
            <p:ph type="dt" sz="half" idx="10"/>
          </p:nvPr>
        </p:nvSpPr>
        <p:spPr/>
        <p:txBody>
          <a:bodyPr/>
          <a:lstStyle/>
          <a:p>
            <a:fld id="{D9DFC7FA-8A05-844F-8C22-720EA8EED0C2}" type="datetimeFigureOut">
              <a:rPr lang="en-US" smtClean="0"/>
              <a:t>4/19/19</a:t>
            </a:fld>
            <a:endParaRPr lang="en-US"/>
          </a:p>
        </p:txBody>
      </p:sp>
      <p:sp>
        <p:nvSpPr>
          <p:cNvPr id="5" name="Footer Placeholder 4">
            <a:extLst>
              <a:ext uri="{FF2B5EF4-FFF2-40B4-BE49-F238E27FC236}">
                <a16:creationId xmlns:a16="http://schemas.microsoft.com/office/drawing/2014/main" id="{83CE90D1-B3EA-2042-8F98-E11E0374F9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5BE6E-2B6F-D24F-A0F0-46A5BCE867DB}"/>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19177810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DB4BC-B0EA-CA41-95D7-5352D7BC925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3E6D27F-55B6-3A4E-B03F-1E134F6C82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0CDFE2-4EE8-E542-B339-2A8EA7818392}"/>
              </a:ext>
            </a:extLst>
          </p:cNvPr>
          <p:cNvSpPr>
            <a:spLocks noGrp="1"/>
          </p:cNvSpPr>
          <p:nvPr>
            <p:ph type="dt" sz="half" idx="10"/>
          </p:nvPr>
        </p:nvSpPr>
        <p:spPr/>
        <p:txBody>
          <a:bodyPr/>
          <a:lstStyle/>
          <a:p>
            <a:fld id="{D9DFC7FA-8A05-844F-8C22-720EA8EED0C2}" type="datetimeFigureOut">
              <a:rPr lang="en-US" smtClean="0"/>
              <a:t>4/19/19</a:t>
            </a:fld>
            <a:endParaRPr lang="en-US"/>
          </a:p>
        </p:txBody>
      </p:sp>
      <p:sp>
        <p:nvSpPr>
          <p:cNvPr id="5" name="Footer Placeholder 4">
            <a:extLst>
              <a:ext uri="{FF2B5EF4-FFF2-40B4-BE49-F238E27FC236}">
                <a16:creationId xmlns:a16="http://schemas.microsoft.com/office/drawing/2014/main" id="{451BEF5A-CCD9-C544-B516-59B7924A54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8152AC-A8A2-3C48-BCF7-3D1CC2DDA37E}"/>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14561089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BB59FD9-20C0-1F42-A27D-121A4FAB486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4BFB62-5410-7248-AF99-803F57D8C4D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A5CA5D-73EF-C646-8119-6F2A4F8510A0}"/>
              </a:ext>
            </a:extLst>
          </p:cNvPr>
          <p:cNvSpPr>
            <a:spLocks noGrp="1"/>
          </p:cNvSpPr>
          <p:nvPr>
            <p:ph type="dt" sz="half" idx="10"/>
          </p:nvPr>
        </p:nvSpPr>
        <p:spPr/>
        <p:txBody>
          <a:bodyPr/>
          <a:lstStyle/>
          <a:p>
            <a:fld id="{D9DFC7FA-8A05-844F-8C22-720EA8EED0C2}" type="datetimeFigureOut">
              <a:rPr lang="en-US" smtClean="0"/>
              <a:t>4/19/19</a:t>
            </a:fld>
            <a:endParaRPr lang="en-US"/>
          </a:p>
        </p:txBody>
      </p:sp>
      <p:sp>
        <p:nvSpPr>
          <p:cNvPr id="5" name="Footer Placeholder 4">
            <a:extLst>
              <a:ext uri="{FF2B5EF4-FFF2-40B4-BE49-F238E27FC236}">
                <a16:creationId xmlns:a16="http://schemas.microsoft.com/office/drawing/2014/main" id="{0879011B-28EA-5946-826B-E55805F964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24BB4C-312E-894C-A1A5-A8DD585D0B20}"/>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21426726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A0311-21AC-1A4A-8FE5-CAA13597ACA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986EA7-DCE3-9C4E-8368-1F3E064A38F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355125-0B0C-A843-B0C4-BB017F93B8FF}"/>
              </a:ext>
            </a:extLst>
          </p:cNvPr>
          <p:cNvSpPr>
            <a:spLocks noGrp="1"/>
          </p:cNvSpPr>
          <p:nvPr>
            <p:ph type="dt" sz="half" idx="10"/>
          </p:nvPr>
        </p:nvSpPr>
        <p:spPr/>
        <p:txBody>
          <a:bodyPr/>
          <a:lstStyle/>
          <a:p>
            <a:fld id="{D9DFC7FA-8A05-844F-8C22-720EA8EED0C2}" type="datetimeFigureOut">
              <a:rPr lang="en-US" smtClean="0"/>
              <a:t>4/19/19</a:t>
            </a:fld>
            <a:endParaRPr lang="en-US"/>
          </a:p>
        </p:txBody>
      </p:sp>
      <p:sp>
        <p:nvSpPr>
          <p:cNvPr id="5" name="Footer Placeholder 4">
            <a:extLst>
              <a:ext uri="{FF2B5EF4-FFF2-40B4-BE49-F238E27FC236}">
                <a16:creationId xmlns:a16="http://schemas.microsoft.com/office/drawing/2014/main" id="{F8EA0C7B-FF96-E748-8F89-E344BF1D9A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7C157A-9E1E-A54E-9A80-A6A6B40608C4}"/>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6981187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88E8F-2BAC-A543-B0A7-CEDD070640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87C3F7A-87DB-5040-9C82-5FB2273E20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A59AB1D-2AC2-B542-9646-015331341C6C}"/>
              </a:ext>
            </a:extLst>
          </p:cNvPr>
          <p:cNvSpPr>
            <a:spLocks noGrp="1"/>
          </p:cNvSpPr>
          <p:nvPr>
            <p:ph type="dt" sz="half" idx="10"/>
          </p:nvPr>
        </p:nvSpPr>
        <p:spPr/>
        <p:txBody>
          <a:bodyPr/>
          <a:lstStyle/>
          <a:p>
            <a:fld id="{D9DFC7FA-8A05-844F-8C22-720EA8EED0C2}" type="datetimeFigureOut">
              <a:rPr lang="en-US" smtClean="0"/>
              <a:t>4/19/19</a:t>
            </a:fld>
            <a:endParaRPr lang="en-US"/>
          </a:p>
        </p:txBody>
      </p:sp>
      <p:sp>
        <p:nvSpPr>
          <p:cNvPr id="5" name="Footer Placeholder 4">
            <a:extLst>
              <a:ext uri="{FF2B5EF4-FFF2-40B4-BE49-F238E27FC236}">
                <a16:creationId xmlns:a16="http://schemas.microsoft.com/office/drawing/2014/main" id="{786DC1B3-DF03-1245-9098-3FAF805EA3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30BF74-2BE0-DC44-B2F7-E81960BD74AA}"/>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212351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96F87-F347-DC48-9EF6-09A4BDD9D54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BE11A7-21CE-AB46-A074-5551191E28B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494DDBA-D2B3-1C47-A91B-8CB5BA6C572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6346C4E-0258-6746-A8A0-DAE19F99C617}"/>
              </a:ext>
            </a:extLst>
          </p:cNvPr>
          <p:cNvSpPr>
            <a:spLocks noGrp="1"/>
          </p:cNvSpPr>
          <p:nvPr>
            <p:ph type="dt" sz="half" idx="10"/>
          </p:nvPr>
        </p:nvSpPr>
        <p:spPr/>
        <p:txBody>
          <a:bodyPr/>
          <a:lstStyle/>
          <a:p>
            <a:fld id="{D9DFC7FA-8A05-844F-8C22-720EA8EED0C2}" type="datetimeFigureOut">
              <a:rPr lang="en-US" smtClean="0"/>
              <a:t>4/19/19</a:t>
            </a:fld>
            <a:endParaRPr lang="en-US"/>
          </a:p>
        </p:txBody>
      </p:sp>
      <p:sp>
        <p:nvSpPr>
          <p:cNvPr id="6" name="Footer Placeholder 5">
            <a:extLst>
              <a:ext uri="{FF2B5EF4-FFF2-40B4-BE49-F238E27FC236}">
                <a16:creationId xmlns:a16="http://schemas.microsoft.com/office/drawing/2014/main" id="{BC87DB4A-7BC1-0C44-A14B-0973ED9BC2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5C31A3-1760-5F42-AD06-99BCAA9ABB49}"/>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38070940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1904A1-2475-1E4E-9009-8081E3E5A2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8E4D14-A3F3-CA4D-A05F-99394603070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7E1F953-DA99-3340-9E84-8FCABE146DD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E6053FC-85E0-D84F-BB20-A1A1490DAA4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C54A77-7C11-724D-8FF7-13A571063F4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00C6D4-DBD5-9C4F-AA8A-C8747A540AB6}"/>
              </a:ext>
            </a:extLst>
          </p:cNvPr>
          <p:cNvSpPr>
            <a:spLocks noGrp="1"/>
          </p:cNvSpPr>
          <p:nvPr>
            <p:ph type="dt" sz="half" idx="10"/>
          </p:nvPr>
        </p:nvSpPr>
        <p:spPr/>
        <p:txBody>
          <a:bodyPr/>
          <a:lstStyle/>
          <a:p>
            <a:fld id="{D9DFC7FA-8A05-844F-8C22-720EA8EED0C2}" type="datetimeFigureOut">
              <a:rPr lang="en-US" smtClean="0"/>
              <a:t>4/19/19</a:t>
            </a:fld>
            <a:endParaRPr lang="en-US"/>
          </a:p>
        </p:txBody>
      </p:sp>
      <p:sp>
        <p:nvSpPr>
          <p:cNvPr id="8" name="Footer Placeholder 7">
            <a:extLst>
              <a:ext uri="{FF2B5EF4-FFF2-40B4-BE49-F238E27FC236}">
                <a16:creationId xmlns:a16="http://schemas.microsoft.com/office/drawing/2014/main" id="{13C29E12-1A09-2449-8329-0595D49BCE6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E8124C9-8F31-014A-B3B7-346908E034A0}"/>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2662857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10F72-D694-7C4C-8148-B913A2F5183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F6C01D4-3DEE-7C47-A9F4-2ACC471552B8}"/>
              </a:ext>
            </a:extLst>
          </p:cNvPr>
          <p:cNvSpPr>
            <a:spLocks noGrp="1"/>
          </p:cNvSpPr>
          <p:nvPr>
            <p:ph type="dt" sz="half" idx="10"/>
          </p:nvPr>
        </p:nvSpPr>
        <p:spPr/>
        <p:txBody>
          <a:bodyPr/>
          <a:lstStyle/>
          <a:p>
            <a:fld id="{D9DFC7FA-8A05-844F-8C22-720EA8EED0C2}" type="datetimeFigureOut">
              <a:rPr lang="en-US" smtClean="0"/>
              <a:t>4/19/19</a:t>
            </a:fld>
            <a:endParaRPr lang="en-US"/>
          </a:p>
        </p:txBody>
      </p:sp>
      <p:sp>
        <p:nvSpPr>
          <p:cNvPr id="4" name="Footer Placeholder 3">
            <a:extLst>
              <a:ext uri="{FF2B5EF4-FFF2-40B4-BE49-F238E27FC236}">
                <a16:creationId xmlns:a16="http://schemas.microsoft.com/office/drawing/2014/main" id="{B01B5B13-9129-314D-B314-6073B5C43FB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7B33D73-A5D7-FC48-BE5E-6A95B22CD04B}"/>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17207943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593EA4-C1EC-CC4C-AC14-60DD5D4251AC}"/>
              </a:ext>
            </a:extLst>
          </p:cNvPr>
          <p:cNvSpPr>
            <a:spLocks noGrp="1"/>
          </p:cNvSpPr>
          <p:nvPr>
            <p:ph type="dt" sz="half" idx="10"/>
          </p:nvPr>
        </p:nvSpPr>
        <p:spPr/>
        <p:txBody>
          <a:bodyPr/>
          <a:lstStyle/>
          <a:p>
            <a:fld id="{D9DFC7FA-8A05-844F-8C22-720EA8EED0C2}" type="datetimeFigureOut">
              <a:rPr lang="en-US" smtClean="0"/>
              <a:t>4/19/19</a:t>
            </a:fld>
            <a:endParaRPr lang="en-US"/>
          </a:p>
        </p:txBody>
      </p:sp>
      <p:sp>
        <p:nvSpPr>
          <p:cNvPr id="3" name="Footer Placeholder 2">
            <a:extLst>
              <a:ext uri="{FF2B5EF4-FFF2-40B4-BE49-F238E27FC236}">
                <a16:creationId xmlns:a16="http://schemas.microsoft.com/office/drawing/2014/main" id="{8AE6BCB9-0D9C-B84A-B185-08E2BB01599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F88B4D7-A5C7-7146-90DB-2EF92A7C84A9}"/>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28382800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B29C9-FF2A-2448-8323-E0CA38E4AA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642A15D-6297-6543-8707-B134886FD16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AA85528-BA7E-C14E-896E-663D08A840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C858C2-FA8A-BF4E-82E7-0DFEBD4DC694}"/>
              </a:ext>
            </a:extLst>
          </p:cNvPr>
          <p:cNvSpPr>
            <a:spLocks noGrp="1"/>
          </p:cNvSpPr>
          <p:nvPr>
            <p:ph type="dt" sz="half" idx="10"/>
          </p:nvPr>
        </p:nvSpPr>
        <p:spPr/>
        <p:txBody>
          <a:bodyPr/>
          <a:lstStyle/>
          <a:p>
            <a:fld id="{D9DFC7FA-8A05-844F-8C22-720EA8EED0C2}" type="datetimeFigureOut">
              <a:rPr lang="en-US" smtClean="0"/>
              <a:t>4/19/19</a:t>
            </a:fld>
            <a:endParaRPr lang="en-US"/>
          </a:p>
        </p:txBody>
      </p:sp>
      <p:sp>
        <p:nvSpPr>
          <p:cNvPr id="6" name="Footer Placeholder 5">
            <a:extLst>
              <a:ext uri="{FF2B5EF4-FFF2-40B4-BE49-F238E27FC236}">
                <a16:creationId xmlns:a16="http://schemas.microsoft.com/office/drawing/2014/main" id="{48A165CC-173E-E045-9AD2-E59F726705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1BABB6-3C7F-764A-A1CE-B13CD0B5C4AF}"/>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26275539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BD276-C85A-1741-8DA1-2D4B674D60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427CFE1-B864-6340-A2DD-640AAB73BF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0E50E77-34BE-0F45-994F-0F88846FA8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CE06D8-EBA9-5348-9776-32BC5AB89E6F}"/>
              </a:ext>
            </a:extLst>
          </p:cNvPr>
          <p:cNvSpPr>
            <a:spLocks noGrp="1"/>
          </p:cNvSpPr>
          <p:nvPr>
            <p:ph type="dt" sz="half" idx="10"/>
          </p:nvPr>
        </p:nvSpPr>
        <p:spPr/>
        <p:txBody>
          <a:bodyPr/>
          <a:lstStyle/>
          <a:p>
            <a:fld id="{D9DFC7FA-8A05-844F-8C22-720EA8EED0C2}" type="datetimeFigureOut">
              <a:rPr lang="en-US" smtClean="0"/>
              <a:t>4/19/19</a:t>
            </a:fld>
            <a:endParaRPr lang="en-US"/>
          </a:p>
        </p:txBody>
      </p:sp>
      <p:sp>
        <p:nvSpPr>
          <p:cNvPr id="6" name="Footer Placeholder 5">
            <a:extLst>
              <a:ext uri="{FF2B5EF4-FFF2-40B4-BE49-F238E27FC236}">
                <a16:creationId xmlns:a16="http://schemas.microsoft.com/office/drawing/2014/main" id="{C07C3608-4D65-D545-A1B4-25FB80030F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1F7567-398F-BD49-A64E-27B7E32753A8}"/>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21369556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72AA11-101E-B244-9C9F-C614D9C45F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12216C6-C88B-0648-8F2C-ABF539E1AD6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3E19B3-25C5-2446-A56E-9099BA5CF0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DFC7FA-8A05-844F-8C22-720EA8EED0C2}" type="datetimeFigureOut">
              <a:rPr lang="en-US" smtClean="0"/>
              <a:t>4/19/19</a:t>
            </a:fld>
            <a:endParaRPr lang="en-US"/>
          </a:p>
        </p:txBody>
      </p:sp>
      <p:sp>
        <p:nvSpPr>
          <p:cNvPr id="5" name="Footer Placeholder 4">
            <a:extLst>
              <a:ext uri="{FF2B5EF4-FFF2-40B4-BE49-F238E27FC236}">
                <a16:creationId xmlns:a16="http://schemas.microsoft.com/office/drawing/2014/main" id="{0A797C80-1A10-FB47-A5CD-9CFBBC0F01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F702B61-8B76-5246-B065-AB72AC11556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6E1756-8B65-1046-874A-54F189E1C9C0}" type="slidenum">
              <a:rPr lang="en-US" smtClean="0"/>
              <a:t>‹#›</a:t>
            </a:fld>
            <a:endParaRPr lang="en-US"/>
          </a:p>
        </p:txBody>
      </p:sp>
    </p:spTree>
    <p:extLst>
      <p:ext uri="{BB962C8B-B14F-4D97-AF65-F5344CB8AC3E}">
        <p14:creationId xmlns:p14="http://schemas.microsoft.com/office/powerpoint/2010/main" val="12901850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video" Target="https://www.youtube.com/embed/P5XhSSaHtgM?feature=oembed" TargetMode="External"/><Relationship Id="rId5" Type="http://schemas.openxmlformats.org/officeDocument/2006/relationships/image" Target="../media/image4.tiff"/><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8.tiff"/><Relationship Id="rId3" Type="http://schemas.openxmlformats.org/officeDocument/2006/relationships/slideLayout" Target="../slideLayouts/slideLayout2.xml"/><Relationship Id="rId7" Type="http://schemas.openxmlformats.org/officeDocument/2006/relationships/image" Target="../media/image7.tiff"/><Relationship Id="rId2" Type="http://schemas.openxmlformats.org/officeDocument/2006/relationships/video" Target="https://www.youtube.com/embed/6MwYvLaJ6Ho?feature=oembed" TargetMode="External"/><Relationship Id="rId1" Type="http://schemas.openxmlformats.org/officeDocument/2006/relationships/video" Target="https://www.youtube.com/embed/TU2Q8kVs0hU?feature=oembed" TargetMode="Externa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AD85F-79D0-024C-ADC2-0C234DDC076C}"/>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C73D9B39-ADF6-5049-8D7D-3223DCC9448E}"/>
              </a:ext>
            </a:extLst>
          </p:cNvPr>
          <p:cNvSpPr>
            <a:spLocks noGrp="1"/>
          </p:cNvSpPr>
          <p:nvPr>
            <p:ph type="subTitle" idx="1"/>
          </p:nvPr>
        </p:nvSpPr>
        <p:spPr/>
        <p:txBody>
          <a:bodyPr/>
          <a:lstStyle/>
          <a:p>
            <a:r>
              <a:rPr lang="en-US" dirty="0"/>
              <a:t>Tzu-Chi Yen &amp; Kristen Schneider</a:t>
            </a:r>
          </a:p>
        </p:txBody>
      </p:sp>
    </p:spTree>
    <p:extLst>
      <p:ext uri="{BB962C8B-B14F-4D97-AF65-F5344CB8AC3E}">
        <p14:creationId xmlns:p14="http://schemas.microsoft.com/office/powerpoint/2010/main" val="31538979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C2490-E39A-2B45-9900-52C90EC1B786}"/>
              </a:ext>
            </a:extLst>
          </p:cNvPr>
          <p:cNvSpPr>
            <a:spLocks noGrp="1"/>
          </p:cNvSpPr>
          <p:nvPr>
            <p:ph type="title"/>
          </p:nvPr>
        </p:nvSpPr>
        <p:spPr/>
        <p:txBody>
          <a:bodyPr/>
          <a:lstStyle/>
          <a:p>
            <a:r>
              <a:rPr lang="en-US"/>
              <a:t>Acknowledgments</a:t>
            </a:r>
          </a:p>
        </p:txBody>
      </p:sp>
      <p:sp>
        <p:nvSpPr>
          <p:cNvPr id="3" name="Content Placeholder 2">
            <a:extLst>
              <a:ext uri="{FF2B5EF4-FFF2-40B4-BE49-F238E27FC236}">
                <a16:creationId xmlns:a16="http://schemas.microsoft.com/office/drawing/2014/main" id="{E001BA76-6BFB-E64C-9F8F-AE7C14661DB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1578558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65F34B9-7DA5-4642-868A-AF6260CEC71D}"/>
              </a:ext>
            </a:extLst>
          </p:cNvPr>
          <p:cNvPicPr>
            <a:picLocks noChangeAspect="1"/>
          </p:cNvPicPr>
          <p:nvPr/>
        </p:nvPicPr>
        <p:blipFill>
          <a:blip r:embed="rId3"/>
          <a:stretch>
            <a:fillRect/>
          </a:stretch>
        </p:blipFill>
        <p:spPr>
          <a:xfrm>
            <a:off x="947771" y="10856"/>
            <a:ext cx="10296457" cy="6847144"/>
          </a:xfrm>
          <a:prstGeom prst="rect">
            <a:avLst/>
          </a:prstGeom>
        </p:spPr>
      </p:pic>
      <p:pic>
        <p:nvPicPr>
          <p:cNvPr id="5" name="Picture 4">
            <a:extLst>
              <a:ext uri="{FF2B5EF4-FFF2-40B4-BE49-F238E27FC236}">
                <a16:creationId xmlns:a16="http://schemas.microsoft.com/office/drawing/2014/main" id="{DF276E8A-3EB4-F440-9D38-1E91B4ECA62E}"/>
              </a:ext>
            </a:extLst>
          </p:cNvPr>
          <p:cNvPicPr>
            <a:picLocks noChangeAspect="1"/>
          </p:cNvPicPr>
          <p:nvPr/>
        </p:nvPicPr>
        <p:blipFill>
          <a:blip r:embed="rId4"/>
          <a:stretch>
            <a:fillRect/>
          </a:stretch>
        </p:blipFill>
        <p:spPr>
          <a:xfrm>
            <a:off x="9393382" y="0"/>
            <a:ext cx="2796390" cy="2796390"/>
          </a:xfrm>
          <a:prstGeom prst="rect">
            <a:avLst/>
          </a:prstGeom>
        </p:spPr>
      </p:pic>
    </p:spTree>
    <p:extLst>
      <p:ext uri="{BB962C8B-B14F-4D97-AF65-F5344CB8AC3E}">
        <p14:creationId xmlns:p14="http://schemas.microsoft.com/office/powerpoint/2010/main" val="13514184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ungus gnat larvae snake crossing the sidewalk">
            <a:hlinkClick r:id="" action="ppaction://media"/>
            <a:extLst>
              <a:ext uri="{FF2B5EF4-FFF2-40B4-BE49-F238E27FC236}">
                <a16:creationId xmlns:a16="http://schemas.microsoft.com/office/drawing/2014/main" id="{A91A64F8-3CCC-F44A-94E5-65B9FDD98386}"/>
              </a:ext>
            </a:extLst>
          </p:cNvPr>
          <p:cNvPicPr>
            <a:picLocks noGrp="1" noRot="1" noChangeAspect="1"/>
          </p:cNvPicPr>
          <p:nvPr>
            <p:ph idx="1"/>
            <a:videoFile r:link="rId1"/>
          </p:nvPr>
        </p:nvPicPr>
        <p:blipFill>
          <a:blip r:embed="rId4"/>
          <a:stretch>
            <a:fillRect/>
          </a:stretch>
        </p:blipFill>
        <p:spPr>
          <a:xfrm>
            <a:off x="0" y="0"/>
            <a:ext cx="9149836" cy="6858000"/>
          </a:xfrm>
          <a:prstGeom prst="rect">
            <a:avLst/>
          </a:prstGeom>
        </p:spPr>
      </p:pic>
      <p:sp>
        <p:nvSpPr>
          <p:cNvPr id="7" name="Rectangle 6">
            <a:extLst>
              <a:ext uri="{FF2B5EF4-FFF2-40B4-BE49-F238E27FC236}">
                <a16:creationId xmlns:a16="http://schemas.microsoft.com/office/drawing/2014/main" id="{2BF3E902-C385-6B40-9335-B3DF4061F3D4}"/>
              </a:ext>
            </a:extLst>
          </p:cNvPr>
          <p:cNvSpPr/>
          <p:nvPr/>
        </p:nvSpPr>
        <p:spPr>
          <a:xfrm>
            <a:off x="-1521082" y="6596390"/>
            <a:ext cx="12192000" cy="261610"/>
          </a:xfrm>
          <a:prstGeom prst="rect">
            <a:avLst/>
          </a:prstGeom>
        </p:spPr>
        <p:txBody>
          <a:bodyPr wrap="square">
            <a:spAutoFit/>
          </a:bodyPr>
          <a:lstStyle/>
          <a:p>
            <a:pPr algn="ctr"/>
            <a:r>
              <a:rPr lang="en-US" sz="1050" b="1" dirty="0">
                <a:solidFill>
                  <a:schemeClr val="bg1"/>
                </a:solidFill>
                <a:highlight>
                  <a:srgbClr val="000000"/>
                </a:highlight>
                <a:latin typeface="Helvetica" pitchFamily="2" charset="0"/>
              </a:rPr>
              <a:t>[https://</a:t>
            </a:r>
            <a:r>
              <a:rPr lang="en-US" sz="1050" b="1" dirty="0" err="1">
                <a:solidFill>
                  <a:schemeClr val="bg1"/>
                </a:solidFill>
                <a:highlight>
                  <a:srgbClr val="000000"/>
                </a:highlight>
                <a:latin typeface="Helvetica" pitchFamily="2" charset="0"/>
              </a:rPr>
              <a:t>www.dailymail.co.uk</a:t>
            </a:r>
            <a:r>
              <a:rPr lang="en-US" sz="1050" b="1" dirty="0">
                <a:solidFill>
                  <a:schemeClr val="bg1"/>
                </a:solidFill>
                <a:highlight>
                  <a:srgbClr val="000000"/>
                </a:highlight>
                <a:latin typeface="Helvetica" pitchFamily="2" charset="0"/>
              </a:rPr>
              <a:t>/</a:t>
            </a:r>
            <a:r>
              <a:rPr lang="en-US" sz="1050" b="1" dirty="0" err="1">
                <a:solidFill>
                  <a:schemeClr val="bg1"/>
                </a:solidFill>
                <a:highlight>
                  <a:srgbClr val="000000"/>
                </a:highlight>
                <a:latin typeface="Helvetica" pitchFamily="2" charset="0"/>
              </a:rPr>
              <a:t>sciencetech</a:t>
            </a:r>
            <a:r>
              <a:rPr lang="en-US" sz="1050" b="1" dirty="0">
                <a:solidFill>
                  <a:schemeClr val="bg1"/>
                </a:solidFill>
                <a:highlight>
                  <a:srgbClr val="000000"/>
                </a:highlight>
                <a:latin typeface="Helvetica" pitchFamily="2" charset="0"/>
              </a:rPr>
              <a:t>/article-2737816/Snakes- No-writhing-mass-hundreds-fungus-gnat-LARVAE-searching-shelter.html]</a:t>
            </a:r>
            <a:endParaRPr lang="en-US" sz="1050" b="1" dirty="0">
              <a:solidFill>
                <a:schemeClr val="bg1"/>
              </a:solidFill>
              <a:highlight>
                <a:srgbClr val="000000"/>
              </a:highlight>
              <a:latin typeface="TimesNewRomanPSMT"/>
            </a:endParaRPr>
          </a:p>
        </p:txBody>
      </p:sp>
      <p:pic>
        <p:nvPicPr>
          <p:cNvPr id="9" name="Picture 8">
            <a:extLst>
              <a:ext uri="{FF2B5EF4-FFF2-40B4-BE49-F238E27FC236}">
                <a16:creationId xmlns:a16="http://schemas.microsoft.com/office/drawing/2014/main" id="{45C54DE6-BF30-A243-8FE1-691712F672DF}"/>
              </a:ext>
            </a:extLst>
          </p:cNvPr>
          <p:cNvPicPr>
            <a:picLocks noChangeAspect="1"/>
          </p:cNvPicPr>
          <p:nvPr/>
        </p:nvPicPr>
        <p:blipFill>
          <a:blip r:embed="rId5"/>
          <a:stretch>
            <a:fillRect/>
          </a:stretch>
        </p:blipFill>
        <p:spPr>
          <a:xfrm>
            <a:off x="9149836" y="2352242"/>
            <a:ext cx="3061196" cy="2153516"/>
          </a:xfrm>
          <a:prstGeom prst="rect">
            <a:avLst/>
          </a:prstGeom>
        </p:spPr>
      </p:pic>
    </p:spTree>
    <p:extLst>
      <p:ext uri="{BB962C8B-B14F-4D97-AF65-F5344CB8AC3E}">
        <p14:creationId xmlns:p14="http://schemas.microsoft.com/office/powerpoint/2010/main" val="1053305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A Snake-Like Procession of Fungus Gnat Larvae Worming Its Way Across My Yard">
            <a:hlinkClick r:id="" action="ppaction://media"/>
            <a:extLst>
              <a:ext uri="{FF2B5EF4-FFF2-40B4-BE49-F238E27FC236}">
                <a16:creationId xmlns:a16="http://schemas.microsoft.com/office/drawing/2014/main" id="{ADD696DB-C21E-BA4D-B166-4EA09671C24A}"/>
              </a:ext>
            </a:extLst>
          </p:cNvPr>
          <p:cNvPicPr>
            <a:picLocks noRot="1" noChangeAspect="1"/>
          </p:cNvPicPr>
          <p:nvPr>
            <a:videoFile r:link="rId1"/>
          </p:nvPr>
        </p:nvPicPr>
        <p:blipFill rotWithShape="1">
          <a:blip r:embed="rId5"/>
          <a:srcRect t="11333"/>
          <a:stretch/>
        </p:blipFill>
        <p:spPr>
          <a:xfrm>
            <a:off x="0" y="0"/>
            <a:ext cx="7700228" cy="3840480"/>
          </a:xfrm>
          <a:prstGeom prst="rect">
            <a:avLst/>
          </a:prstGeom>
        </p:spPr>
      </p:pic>
      <p:pic>
        <p:nvPicPr>
          <p:cNvPr id="5" name="Fungus Gnat Larvae Travelling in Procession">
            <a:hlinkClick r:id="" action="ppaction://media"/>
            <a:extLst>
              <a:ext uri="{FF2B5EF4-FFF2-40B4-BE49-F238E27FC236}">
                <a16:creationId xmlns:a16="http://schemas.microsoft.com/office/drawing/2014/main" id="{C9DD9F25-D461-F94B-B8D2-68834AE215C7}"/>
              </a:ext>
            </a:extLst>
          </p:cNvPr>
          <p:cNvPicPr>
            <a:picLocks noRot="1" noChangeAspect="1"/>
          </p:cNvPicPr>
          <p:nvPr>
            <a:videoFile r:link="rId2"/>
          </p:nvPr>
        </p:nvPicPr>
        <p:blipFill>
          <a:blip r:embed="rId6"/>
          <a:stretch>
            <a:fillRect/>
          </a:stretch>
        </p:blipFill>
        <p:spPr>
          <a:xfrm>
            <a:off x="5154804" y="2899578"/>
            <a:ext cx="7037196" cy="3958422"/>
          </a:xfrm>
          <a:prstGeom prst="rect">
            <a:avLst/>
          </a:prstGeom>
        </p:spPr>
      </p:pic>
      <p:sp>
        <p:nvSpPr>
          <p:cNvPr id="7" name="Rectangle 6">
            <a:extLst>
              <a:ext uri="{FF2B5EF4-FFF2-40B4-BE49-F238E27FC236}">
                <a16:creationId xmlns:a16="http://schemas.microsoft.com/office/drawing/2014/main" id="{2AB368CF-2E95-6B46-916C-F0C0B9B1554A}"/>
              </a:ext>
            </a:extLst>
          </p:cNvPr>
          <p:cNvSpPr/>
          <p:nvPr/>
        </p:nvSpPr>
        <p:spPr>
          <a:xfrm>
            <a:off x="-1450" y="3563481"/>
            <a:ext cx="6096000" cy="276999"/>
          </a:xfrm>
          <a:prstGeom prst="rect">
            <a:avLst/>
          </a:prstGeom>
        </p:spPr>
        <p:txBody>
          <a:bodyPr>
            <a:spAutoFit/>
          </a:bodyPr>
          <a:lstStyle/>
          <a:p>
            <a:r>
              <a:rPr lang="en-US" sz="1200" b="1" dirty="0">
                <a:solidFill>
                  <a:schemeClr val="bg1"/>
                </a:solidFill>
                <a:highlight>
                  <a:srgbClr val="000000"/>
                </a:highlight>
                <a:latin typeface="Helvetica" pitchFamily="2" charset="0"/>
                <a:cs typeface="Arial" panose="020B0604020202020204" pitchFamily="34" charset="0"/>
              </a:rPr>
              <a:t>[https://</a:t>
            </a:r>
            <a:r>
              <a:rPr lang="en-US" sz="1200" b="1" dirty="0" err="1">
                <a:solidFill>
                  <a:schemeClr val="bg1"/>
                </a:solidFill>
                <a:highlight>
                  <a:srgbClr val="000000"/>
                </a:highlight>
                <a:latin typeface="Helvetica" pitchFamily="2" charset="0"/>
                <a:cs typeface="Arial" panose="020B0604020202020204" pitchFamily="34" charset="0"/>
              </a:rPr>
              <a:t>www.youtube.com</a:t>
            </a:r>
            <a:r>
              <a:rPr lang="en-US" sz="1200" b="1" dirty="0">
                <a:solidFill>
                  <a:schemeClr val="bg1"/>
                </a:solidFill>
                <a:highlight>
                  <a:srgbClr val="000000"/>
                </a:highlight>
                <a:latin typeface="Helvetica" pitchFamily="2" charset="0"/>
                <a:cs typeface="Arial" panose="020B0604020202020204" pitchFamily="34" charset="0"/>
              </a:rPr>
              <a:t>/</a:t>
            </a:r>
            <a:r>
              <a:rPr lang="en-US" sz="1200" b="1" dirty="0" err="1">
                <a:solidFill>
                  <a:schemeClr val="bg1"/>
                </a:solidFill>
                <a:highlight>
                  <a:srgbClr val="000000"/>
                </a:highlight>
                <a:latin typeface="Helvetica" pitchFamily="2" charset="0"/>
                <a:cs typeface="Arial" panose="020B0604020202020204" pitchFamily="34" charset="0"/>
              </a:rPr>
              <a:t>watch?v</a:t>
            </a:r>
            <a:r>
              <a:rPr lang="en-US" sz="1200" b="1" dirty="0">
                <a:solidFill>
                  <a:schemeClr val="bg1"/>
                </a:solidFill>
                <a:highlight>
                  <a:srgbClr val="000000"/>
                </a:highlight>
                <a:latin typeface="Helvetica" pitchFamily="2" charset="0"/>
                <a:cs typeface="Arial" panose="020B0604020202020204" pitchFamily="34" charset="0"/>
              </a:rPr>
              <a:t>=TU2Q8kVs0hU]</a:t>
            </a:r>
          </a:p>
        </p:txBody>
      </p:sp>
      <p:sp>
        <p:nvSpPr>
          <p:cNvPr id="8" name="Rectangle 7">
            <a:extLst>
              <a:ext uri="{FF2B5EF4-FFF2-40B4-BE49-F238E27FC236}">
                <a16:creationId xmlns:a16="http://schemas.microsoft.com/office/drawing/2014/main" id="{F872DEFE-BC17-4545-86A6-079F704B82EF}"/>
              </a:ext>
            </a:extLst>
          </p:cNvPr>
          <p:cNvSpPr/>
          <p:nvPr/>
        </p:nvSpPr>
        <p:spPr>
          <a:xfrm>
            <a:off x="7700228" y="6602898"/>
            <a:ext cx="4493222" cy="274320"/>
          </a:xfrm>
          <a:prstGeom prst="rect">
            <a:avLst/>
          </a:prstGeom>
        </p:spPr>
        <p:txBody>
          <a:bodyPr wrap="square">
            <a:spAutoFit/>
          </a:bodyPr>
          <a:lstStyle/>
          <a:p>
            <a:pPr algn="r"/>
            <a:r>
              <a:rPr lang="en-US" sz="1200" b="1" dirty="0">
                <a:solidFill>
                  <a:schemeClr val="bg1"/>
                </a:solidFill>
                <a:highlight>
                  <a:srgbClr val="000000"/>
                </a:highlight>
                <a:latin typeface="Helvetica" pitchFamily="2" charset="0"/>
                <a:cs typeface="Arial" panose="020B0604020202020204" pitchFamily="34" charset="0"/>
              </a:rPr>
              <a:t>[https://</a:t>
            </a:r>
            <a:r>
              <a:rPr lang="en-US" sz="1200" b="1" dirty="0" err="1">
                <a:solidFill>
                  <a:schemeClr val="bg1"/>
                </a:solidFill>
                <a:highlight>
                  <a:srgbClr val="000000"/>
                </a:highlight>
                <a:latin typeface="Helvetica" pitchFamily="2" charset="0"/>
                <a:cs typeface="Arial" panose="020B0604020202020204" pitchFamily="34" charset="0"/>
              </a:rPr>
              <a:t>www.youtube.com</a:t>
            </a:r>
            <a:r>
              <a:rPr lang="en-US" sz="1200" b="1" dirty="0">
                <a:solidFill>
                  <a:schemeClr val="bg1"/>
                </a:solidFill>
                <a:highlight>
                  <a:srgbClr val="000000"/>
                </a:highlight>
                <a:latin typeface="Helvetica" pitchFamily="2" charset="0"/>
                <a:cs typeface="Arial" panose="020B0604020202020204" pitchFamily="34" charset="0"/>
              </a:rPr>
              <a:t>/</a:t>
            </a:r>
            <a:r>
              <a:rPr lang="en-US" sz="1200" b="1" dirty="0" err="1">
                <a:solidFill>
                  <a:schemeClr val="bg1"/>
                </a:solidFill>
                <a:highlight>
                  <a:srgbClr val="000000"/>
                </a:highlight>
                <a:latin typeface="Helvetica" pitchFamily="2" charset="0"/>
                <a:cs typeface="Arial" panose="020B0604020202020204" pitchFamily="34" charset="0"/>
              </a:rPr>
              <a:t>watch?v</a:t>
            </a:r>
            <a:r>
              <a:rPr lang="en-US" sz="1200" b="1" dirty="0">
                <a:solidFill>
                  <a:schemeClr val="bg1"/>
                </a:solidFill>
                <a:highlight>
                  <a:srgbClr val="000000"/>
                </a:highlight>
                <a:latin typeface="Helvetica" pitchFamily="2" charset="0"/>
                <a:cs typeface="Arial" panose="020B0604020202020204" pitchFamily="34" charset="0"/>
              </a:rPr>
              <a:t>=6MwYvLaJ6Ho]</a:t>
            </a:r>
          </a:p>
        </p:txBody>
      </p:sp>
      <p:pic>
        <p:nvPicPr>
          <p:cNvPr id="13" name="Picture 12">
            <a:extLst>
              <a:ext uri="{FF2B5EF4-FFF2-40B4-BE49-F238E27FC236}">
                <a16:creationId xmlns:a16="http://schemas.microsoft.com/office/drawing/2014/main" id="{10DC9DEC-2D1C-D24B-9A1D-5CA6FF4A26A2}"/>
              </a:ext>
            </a:extLst>
          </p:cNvPr>
          <p:cNvPicPr>
            <a:picLocks noChangeAspect="1"/>
          </p:cNvPicPr>
          <p:nvPr/>
        </p:nvPicPr>
        <p:blipFill>
          <a:blip r:embed="rId7"/>
          <a:stretch>
            <a:fillRect/>
          </a:stretch>
        </p:blipFill>
        <p:spPr>
          <a:xfrm>
            <a:off x="0" y="3851038"/>
            <a:ext cx="3410144" cy="2409484"/>
          </a:xfrm>
          <a:prstGeom prst="rect">
            <a:avLst/>
          </a:prstGeom>
        </p:spPr>
      </p:pic>
      <p:pic>
        <p:nvPicPr>
          <p:cNvPr id="14" name="Picture 13">
            <a:extLst>
              <a:ext uri="{FF2B5EF4-FFF2-40B4-BE49-F238E27FC236}">
                <a16:creationId xmlns:a16="http://schemas.microsoft.com/office/drawing/2014/main" id="{50A406E6-339C-2447-883F-E98F1DAA6133}"/>
              </a:ext>
            </a:extLst>
          </p:cNvPr>
          <p:cNvPicPr>
            <a:picLocks noChangeAspect="1"/>
          </p:cNvPicPr>
          <p:nvPr/>
        </p:nvPicPr>
        <p:blipFill>
          <a:blip r:embed="rId8"/>
          <a:stretch>
            <a:fillRect/>
          </a:stretch>
        </p:blipFill>
        <p:spPr>
          <a:xfrm>
            <a:off x="8904150" y="576503"/>
            <a:ext cx="3287850" cy="2323075"/>
          </a:xfrm>
          <a:prstGeom prst="rect">
            <a:avLst/>
          </a:prstGeom>
        </p:spPr>
      </p:pic>
    </p:spTree>
    <p:extLst>
      <p:ext uri="{BB962C8B-B14F-4D97-AF65-F5344CB8AC3E}">
        <p14:creationId xmlns:p14="http://schemas.microsoft.com/office/powerpoint/2010/main" val="3566191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5"/>
                </p:tgtEl>
              </p:cMediaNode>
            </p:video>
            <p:seq concurrent="1" nextAc="seek">
              <p:cTn id="12" restart="whenNotActive" fill="hold" evtFilter="cancelBubble" nodeType="interactiveSeq">
                <p:stCondLst>
                  <p:cond evt="onClick" delay="0">
                    <p:tgtEl>
                      <p:spTgt spid="5"/>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5"/>
                                        </p:tgtEl>
                                      </p:cBhvr>
                                    </p:cmd>
                                  </p:childTnLst>
                                </p:cTn>
                              </p:par>
                            </p:childTnLst>
                          </p:cTn>
                        </p:par>
                      </p:childTnLst>
                    </p:cTn>
                  </p:par>
                </p:childTnLst>
              </p:cTn>
              <p:nextCondLst>
                <p:cond evt="onClick" delay="0">
                  <p:tgtEl>
                    <p:spTgt spid="5"/>
                  </p:tgtEl>
                </p:cond>
              </p:nextCondLst>
            </p:seq>
            <p:video>
              <p:cMediaNode vol="80000">
                <p:cTn id="17" fill="hold" display="0">
                  <p:stCondLst>
                    <p:cond delay="indefinite"/>
                  </p:stCondLst>
                </p:cTn>
                <p:tgtEl>
                  <p:spTgt spid="6"/>
                </p:tgtEl>
              </p:cMediaNode>
            </p:video>
            <p:seq concurrent="1" nextAc="seek">
              <p:cTn id="18" restart="whenNotActive" fill="hold" evtFilter="cancelBubble" nodeType="interactiveSeq">
                <p:stCondLst>
                  <p:cond evt="onClick" delay="0">
                    <p:tgtEl>
                      <p:spTgt spid="6"/>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4CF9BDF-55EF-7F4E-B923-0830E952BCFC}"/>
              </a:ext>
            </a:extLst>
          </p:cNvPr>
          <p:cNvPicPr>
            <a:picLocks noChangeAspect="1"/>
          </p:cNvPicPr>
          <p:nvPr/>
        </p:nvPicPr>
        <p:blipFill rotWithShape="1">
          <a:blip r:embed="rId2"/>
          <a:srcRect l="2159" t="2159" r="8226" b="8226"/>
          <a:stretch/>
        </p:blipFill>
        <p:spPr>
          <a:xfrm>
            <a:off x="213881" y="3883682"/>
            <a:ext cx="6103793" cy="2763982"/>
          </a:xfrm>
          <a:prstGeom prst="rect">
            <a:avLst/>
          </a:prstGeom>
        </p:spPr>
      </p:pic>
      <p:pic>
        <p:nvPicPr>
          <p:cNvPr id="7" name="Picture 6">
            <a:extLst>
              <a:ext uri="{FF2B5EF4-FFF2-40B4-BE49-F238E27FC236}">
                <a16:creationId xmlns:a16="http://schemas.microsoft.com/office/drawing/2014/main" id="{F8ADEB74-55AB-D448-A7E8-4FF37C7C10BA}"/>
              </a:ext>
            </a:extLst>
          </p:cNvPr>
          <p:cNvPicPr>
            <a:picLocks noChangeAspect="1"/>
          </p:cNvPicPr>
          <p:nvPr/>
        </p:nvPicPr>
        <p:blipFill rotWithShape="1">
          <a:blip r:embed="rId3"/>
          <a:srcRect r="20812"/>
          <a:stretch/>
        </p:blipFill>
        <p:spPr>
          <a:xfrm>
            <a:off x="213881" y="416255"/>
            <a:ext cx="6103793" cy="3012745"/>
          </a:xfrm>
          <a:prstGeom prst="rect">
            <a:avLst/>
          </a:prstGeom>
        </p:spPr>
      </p:pic>
      <p:sp>
        <p:nvSpPr>
          <p:cNvPr id="13" name="TextBox 12">
            <a:extLst>
              <a:ext uri="{FF2B5EF4-FFF2-40B4-BE49-F238E27FC236}">
                <a16:creationId xmlns:a16="http://schemas.microsoft.com/office/drawing/2014/main" id="{6B76F3A6-81F1-2C4E-9A36-7D168D2B7C2A}"/>
              </a:ext>
            </a:extLst>
          </p:cNvPr>
          <p:cNvSpPr txBox="1"/>
          <p:nvPr/>
        </p:nvSpPr>
        <p:spPr>
          <a:xfrm>
            <a:off x="6869254" y="416255"/>
            <a:ext cx="4966854" cy="2677656"/>
          </a:xfrm>
          <a:prstGeom prst="rect">
            <a:avLst/>
          </a:prstGeom>
          <a:noFill/>
        </p:spPr>
        <p:txBody>
          <a:bodyPr wrap="square" rtlCol="0">
            <a:spAutoFit/>
          </a:bodyPr>
          <a:lstStyle/>
          <a:p>
            <a:pPr marL="285750" indent="-285750">
              <a:buFont typeface="Arial" panose="020B0604020202020204" pitchFamily="34" charset="0"/>
              <a:buChar char="•"/>
            </a:pPr>
            <a:r>
              <a:rPr lang="en-US" sz="2800" dirty="0"/>
              <a:t>Directionality influenced by:</a:t>
            </a:r>
          </a:p>
          <a:p>
            <a:pPr marL="742950" lvl="1" indent="-285750">
              <a:buFont typeface="Arial" panose="020B0604020202020204" pitchFamily="34" charset="0"/>
              <a:buChar char="•"/>
            </a:pPr>
            <a:r>
              <a:rPr lang="en-US" sz="2800" dirty="0"/>
              <a:t>Neighbors</a:t>
            </a:r>
          </a:p>
          <a:p>
            <a:pPr marL="742950" lvl="1" indent="-285750">
              <a:buFont typeface="Arial" panose="020B0604020202020204" pitchFamily="34" charset="0"/>
              <a:buChar char="•"/>
            </a:pPr>
            <a:r>
              <a:rPr lang="en-US" sz="2800" dirty="0"/>
              <a:t>Moisture</a:t>
            </a:r>
          </a:p>
          <a:p>
            <a:pPr marL="285750" indent="-285750">
              <a:buFont typeface="Arial" panose="020B0604020202020204" pitchFamily="34" charset="0"/>
              <a:buChar char="•"/>
            </a:pPr>
            <a:r>
              <a:rPr lang="en-US" sz="2800" dirty="0"/>
              <a:t>Forward motion influenced by:</a:t>
            </a:r>
          </a:p>
          <a:p>
            <a:pPr marL="742950" lvl="1" indent="-285750">
              <a:buFont typeface="Arial" panose="020B0604020202020204" pitchFamily="34" charset="0"/>
              <a:buChar char="•"/>
            </a:pPr>
            <a:r>
              <a:rPr lang="en-US" sz="2800" dirty="0"/>
              <a:t>Depth/weight</a:t>
            </a:r>
          </a:p>
          <a:p>
            <a:pPr marL="285750" indent="-285750">
              <a:buFont typeface="Arial" panose="020B0604020202020204" pitchFamily="34" charset="0"/>
              <a:buChar char="•"/>
            </a:pPr>
            <a:endParaRPr lang="en-US" sz="2800" dirty="0"/>
          </a:p>
        </p:txBody>
      </p:sp>
      <p:sp>
        <p:nvSpPr>
          <p:cNvPr id="14" name="TextBox 13">
            <a:extLst>
              <a:ext uri="{FF2B5EF4-FFF2-40B4-BE49-F238E27FC236}">
                <a16:creationId xmlns:a16="http://schemas.microsoft.com/office/drawing/2014/main" id="{393A11A7-09E1-1E4D-914A-2741EF31D4F7}"/>
              </a:ext>
            </a:extLst>
          </p:cNvPr>
          <p:cNvSpPr txBox="1"/>
          <p:nvPr/>
        </p:nvSpPr>
        <p:spPr>
          <a:xfrm>
            <a:off x="103045" y="207305"/>
            <a:ext cx="4086311" cy="646331"/>
          </a:xfrm>
          <a:prstGeom prst="rect">
            <a:avLst/>
          </a:prstGeom>
          <a:solidFill>
            <a:schemeClr val="bg1"/>
          </a:solidFill>
          <a:ln w="28575">
            <a:solidFill>
              <a:srgbClr val="C00000"/>
            </a:solidFill>
          </a:ln>
        </p:spPr>
        <p:txBody>
          <a:bodyPr wrap="none" rtlCol="0">
            <a:spAutoFit/>
          </a:bodyPr>
          <a:lstStyle/>
          <a:p>
            <a:r>
              <a:rPr lang="en-US" sz="3600" b="1" dirty="0">
                <a:solidFill>
                  <a:srgbClr val="C00000"/>
                </a:solidFill>
              </a:rPr>
              <a:t>STACKED CRAWLING</a:t>
            </a:r>
          </a:p>
        </p:txBody>
      </p:sp>
      <p:sp>
        <p:nvSpPr>
          <p:cNvPr id="16" name="TextBox 15">
            <a:extLst>
              <a:ext uri="{FF2B5EF4-FFF2-40B4-BE49-F238E27FC236}">
                <a16:creationId xmlns:a16="http://schemas.microsoft.com/office/drawing/2014/main" id="{66CDC642-1E95-A641-A81A-9726D31F7FBB}"/>
              </a:ext>
            </a:extLst>
          </p:cNvPr>
          <p:cNvSpPr txBox="1"/>
          <p:nvPr/>
        </p:nvSpPr>
        <p:spPr>
          <a:xfrm>
            <a:off x="103045" y="3619880"/>
            <a:ext cx="2153988" cy="646331"/>
          </a:xfrm>
          <a:prstGeom prst="rect">
            <a:avLst/>
          </a:prstGeom>
          <a:solidFill>
            <a:schemeClr val="bg1"/>
          </a:solidFill>
          <a:ln w="28575">
            <a:solidFill>
              <a:srgbClr val="C00000"/>
            </a:solidFill>
          </a:ln>
        </p:spPr>
        <p:txBody>
          <a:bodyPr wrap="none" rtlCol="0">
            <a:spAutoFit/>
          </a:bodyPr>
          <a:lstStyle/>
          <a:p>
            <a:r>
              <a:rPr lang="en-US" sz="3600" b="1" dirty="0">
                <a:solidFill>
                  <a:srgbClr val="C00000"/>
                </a:solidFill>
              </a:rPr>
              <a:t>SPLITTING</a:t>
            </a:r>
          </a:p>
        </p:txBody>
      </p:sp>
      <p:sp>
        <p:nvSpPr>
          <p:cNvPr id="17" name="TextBox 16">
            <a:extLst>
              <a:ext uri="{FF2B5EF4-FFF2-40B4-BE49-F238E27FC236}">
                <a16:creationId xmlns:a16="http://schemas.microsoft.com/office/drawing/2014/main" id="{B38F977D-6E55-A041-A298-60208F81EA2E}"/>
              </a:ext>
            </a:extLst>
          </p:cNvPr>
          <p:cNvSpPr txBox="1"/>
          <p:nvPr/>
        </p:nvSpPr>
        <p:spPr>
          <a:xfrm>
            <a:off x="6869254" y="3943045"/>
            <a:ext cx="4682835" cy="2246769"/>
          </a:xfrm>
          <a:prstGeom prst="rect">
            <a:avLst/>
          </a:prstGeom>
          <a:noFill/>
        </p:spPr>
        <p:txBody>
          <a:bodyPr wrap="square" rtlCol="0">
            <a:spAutoFit/>
          </a:bodyPr>
          <a:lstStyle/>
          <a:p>
            <a:pPr marL="285750" indent="-285750">
              <a:buFont typeface="Arial" panose="020B0604020202020204" pitchFamily="34" charset="0"/>
              <a:buChar char="•"/>
            </a:pPr>
            <a:r>
              <a:rPr lang="en-US" sz="2800" dirty="0"/>
              <a:t>Split influenced by:</a:t>
            </a:r>
          </a:p>
          <a:p>
            <a:pPr marL="742950" lvl="1" indent="-285750">
              <a:buFont typeface="Arial" panose="020B0604020202020204" pitchFamily="34" charset="0"/>
              <a:buChar char="•"/>
            </a:pPr>
            <a:r>
              <a:rPr lang="en-US" sz="2800" dirty="0"/>
              <a:t>Informed individuals</a:t>
            </a:r>
          </a:p>
          <a:p>
            <a:pPr marL="1200150" lvl="2" indent="-285750">
              <a:buFont typeface="Arial" panose="020B0604020202020204" pitchFamily="34" charset="0"/>
              <a:buChar char="•"/>
            </a:pPr>
            <a:r>
              <a:rPr lang="en-US" sz="2800" dirty="0"/>
              <a:t>Moisture content</a:t>
            </a:r>
          </a:p>
          <a:p>
            <a:pPr marL="742950" lvl="1" indent="-285750">
              <a:buFont typeface="Arial" panose="020B0604020202020204" pitchFamily="34" charset="0"/>
              <a:buChar char="•"/>
            </a:pPr>
            <a:r>
              <a:rPr lang="en-US" sz="2800" dirty="0"/>
              <a:t>Weight threshold</a:t>
            </a:r>
          </a:p>
          <a:p>
            <a:pPr marL="285750" indent="-285750">
              <a:buFont typeface="Arial" panose="020B0604020202020204" pitchFamily="34" charset="0"/>
              <a:buChar char="•"/>
            </a:pPr>
            <a:endParaRPr lang="en-US" sz="2800" dirty="0"/>
          </a:p>
        </p:txBody>
      </p:sp>
    </p:spTree>
    <p:extLst>
      <p:ext uri="{BB962C8B-B14F-4D97-AF65-F5344CB8AC3E}">
        <p14:creationId xmlns:p14="http://schemas.microsoft.com/office/powerpoint/2010/main" val="778085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69890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5C504-527F-6B40-927F-F337ACED3C37}"/>
              </a:ext>
            </a:extLst>
          </p:cNvPr>
          <p:cNvSpPr>
            <a:spLocks noGrp="1"/>
          </p:cNvSpPr>
          <p:nvPr>
            <p:ph type="title"/>
          </p:nvPr>
        </p:nvSpPr>
        <p:spPr/>
        <p:txBody>
          <a:bodyPr/>
          <a:lstStyle/>
          <a:p>
            <a:r>
              <a:rPr lang="en-US" dirty="0"/>
              <a:t>Our implementation</a:t>
            </a:r>
          </a:p>
        </p:txBody>
      </p:sp>
      <p:sp>
        <p:nvSpPr>
          <p:cNvPr id="3" name="Content Placeholder 2">
            <a:extLst>
              <a:ext uri="{FF2B5EF4-FFF2-40B4-BE49-F238E27FC236}">
                <a16:creationId xmlns:a16="http://schemas.microsoft.com/office/drawing/2014/main" id="{E85E99E2-2D69-7B48-8361-9CC14B033E0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131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3BE62-2D86-7D4A-8821-1237E4AEB38B}"/>
              </a:ext>
            </a:extLst>
          </p:cNvPr>
          <p:cNvSpPr>
            <a:spLocks noGrp="1"/>
          </p:cNvSpPr>
          <p:nvPr>
            <p:ph type="title"/>
          </p:nvPr>
        </p:nvSpPr>
        <p:spPr/>
        <p:txBody>
          <a:bodyPr/>
          <a:lstStyle/>
          <a:p>
            <a:r>
              <a:rPr lang="en-US" dirty="0"/>
              <a:t>Video Results?</a:t>
            </a:r>
          </a:p>
        </p:txBody>
      </p:sp>
      <p:sp>
        <p:nvSpPr>
          <p:cNvPr id="3" name="Content Placeholder 2">
            <a:extLst>
              <a:ext uri="{FF2B5EF4-FFF2-40B4-BE49-F238E27FC236}">
                <a16:creationId xmlns:a16="http://schemas.microsoft.com/office/drawing/2014/main" id="{ED352509-8551-0246-844B-828B2128CCC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6223352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3BE62-2D86-7D4A-8821-1237E4AEB38B}"/>
              </a:ext>
            </a:extLst>
          </p:cNvPr>
          <p:cNvSpPr>
            <a:spLocks noGrp="1"/>
          </p:cNvSpPr>
          <p:nvPr>
            <p:ph type="title"/>
          </p:nvPr>
        </p:nvSpPr>
        <p:spPr>
          <a:xfrm>
            <a:off x="838200" y="365125"/>
            <a:ext cx="10515600" cy="1325563"/>
          </a:xfrm>
        </p:spPr>
        <p:txBody>
          <a:bodyPr/>
          <a:lstStyle/>
          <a:p>
            <a:r>
              <a:rPr lang="en-US"/>
              <a:t>Future Work</a:t>
            </a:r>
            <a:endParaRPr lang="en-US" dirty="0"/>
          </a:p>
        </p:txBody>
      </p:sp>
      <p:sp>
        <p:nvSpPr>
          <p:cNvPr id="3" name="Content Placeholder 2">
            <a:extLst>
              <a:ext uri="{FF2B5EF4-FFF2-40B4-BE49-F238E27FC236}">
                <a16:creationId xmlns:a16="http://schemas.microsoft.com/office/drawing/2014/main" id="{ED352509-8551-0246-844B-828B2128CCC8}"/>
              </a:ext>
            </a:extLst>
          </p:cNvPr>
          <p:cNvSpPr>
            <a:spLocks noGrp="1"/>
          </p:cNvSpPr>
          <p:nvPr>
            <p:ph idx="1"/>
          </p:nvPr>
        </p:nvSpPr>
        <p:spPr/>
        <p:txBody>
          <a:bodyPr/>
          <a:lstStyle/>
          <a:p>
            <a:r>
              <a:rPr lang="en-US" dirty="0"/>
              <a:t>Mention Any bug fixes</a:t>
            </a:r>
          </a:p>
          <a:p>
            <a:r>
              <a:rPr lang="en-US" dirty="0"/>
              <a:t>Anything we talked about but haven’t implemented</a:t>
            </a:r>
          </a:p>
          <a:p>
            <a:r>
              <a:rPr lang="en-US" dirty="0"/>
              <a:t>new ideas:</a:t>
            </a:r>
          </a:p>
          <a:p>
            <a:pPr lvl="1"/>
            <a:r>
              <a:rPr lang="en-US" dirty="0"/>
              <a:t>Front agent picks next direction based on moisture</a:t>
            </a:r>
          </a:p>
          <a:p>
            <a:pPr lvl="1"/>
            <a:r>
              <a:rPr lang="en-US" dirty="0"/>
              <a:t>When “average weight” exceeds some amount, split</a:t>
            </a:r>
          </a:p>
          <a:p>
            <a:pPr lvl="1"/>
            <a:r>
              <a:rPr lang="en-US" dirty="0"/>
              <a:t>If no weight on top, move stochastically in all directions until you come into contact with another larva. Then move in that direction.</a:t>
            </a:r>
          </a:p>
        </p:txBody>
      </p:sp>
    </p:spTree>
    <p:extLst>
      <p:ext uri="{BB962C8B-B14F-4D97-AF65-F5344CB8AC3E}">
        <p14:creationId xmlns:p14="http://schemas.microsoft.com/office/powerpoint/2010/main" val="19422573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457</TotalTime>
  <Words>312</Words>
  <Application>Microsoft Macintosh PowerPoint</Application>
  <PresentationFormat>Widescreen</PresentationFormat>
  <Paragraphs>39</Paragraphs>
  <Slides>10</Slides>
  <Notes>3</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Helvetica</vt:lpstr>
      <vt:lpstr>TimesNewRomanPSMT</vt:lpstr>
      <vt:lpstr>Office Theme</vt:lpstr>
      <vt:lpstr>PowerPoint Presentation</vt:lpstr>
      <vt:lpstr>PowerPoint Presentation</vt:lpstr>
      <vt:lpstr>PowerPoint Presentation</vt:lpstr>
      <vt:lpstr>PowerPoint Presentation</vt:lpstr>
      <vt:lpstr>PowerPoint Presentation</vt:lpstr>
      <vt:lpstr>PowerPoint Presentation</vt:lpstr>
      <vt:lpstr>Our implementation</vt:lpstr>
      <vt:lpstr>Video Results?</vt:lpstr>
      <vt:lpstr>Future Work</vt:lpstr>
      <vt:lpstr>Acknowledgments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Kristen Schneider</dc:creator>
  <cp:lastModifiedBy>Kristen Schneider</cp:lastModifiedBy>
  <cp:revision>17</cp:revision>
  <dcterms:created xsi:type="dcterms:W3CDTF">2019-04-18T15:23:48Z</dcterms:created>
  <dcterms:modified xsi:type="dcterms:W3CDTF">2019-04-20T00:31:03Z</dcterms:modified>
</cp:coreProperties>
</file>

<file path=docProps/thumbnail.jpeg>
</file>